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65" r:id="rId28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Garet" charset="1" panose="00000000000000000000"/>
      <p:regular r:id="rId10"/>
    </p:embeddedFont>
    <p:embeddedFont>
      <p:font typeface="Garet Bold" charset="1" panose="00000000000000000000"/>
      <p:regular r:id="rId11"/>
    </p:embeddedFont>
    <p:embeddedFont>
      <p:font typeface="Garet Italics" charset="1" panose="00000000000000000000"/>
      <p:regular r:id="rId12"/>
    </p:embeddedFont>
    <p:embeddedFont>
      <p:font typeface="Garet Bold Italics" charset="1" panose="00000000000000000000"/>
      <p:regular r:id="rId13"/>
    </p:embeddedFont>
    <p:embeddedFont>
      <p:font typeface="Garet Light" charset="1" panose="00000000000000000000"/>
      <p:regular r:id="rId14"/>
    </p:embeddedFont>
    <p:embeddedFont>
      <p:font typeface="Garet Ultra-Bold" charset="1" panose="00000000000000000000"/>
      <p:regular r:id="rId15"/>
    </p:embeddedFont>
    <p:embeddedFont>
      <p:font typeface="Garet Ultra-Bold Italics" charset="1" panose="00000000000000000000"/>
      <p:regular r:id="rId16"/>
    </p:embeddedFont>
    <p:embeddedFont>
      <p:font typeface="Garet Heavy" charset="1" panose="00000000000000000000"/>
      <p:regular r:id="rId17"/>
    </p:embeddedFont>
    <p:embeddedFont>
      <p:font typeface="Garet Heavy Italics" charset="1" panose="000000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slides/slide1.xml" Type="http://schemas.openxmlformats.org/officeDocument/2006/relationships/slide"/><Relationship Id="rId2" Target="presProps.xml" Type="http://schemas.openxmlformats.org/officeDocument/2006/relationships/presProps"/><Relationship Id="rId20" Target="slides/slide2.xml" Type="http://schemas.openxmlformats.org/officeDocument/2006/relationships/slide"/><Relationship Id="rId21" Target="slides/slide3.xml" Type="http://schemas.openxmlformats.org/officeDocument/2006/relationships/slide"/><Relationship Id="rId22" Target="slides/slide4.xml" Type="http://schemas.openxmlformats.org/officeDocument/2006/relationships/slide"/><Relationship Id="rId23" Target="slides/slide5.xml" Type="http://schemas.openxmlformats.org/officeDocument/2006/relationships/slide"/><Relationship Id="rId24" Target="slides/slide6.xml" Type="http://schemas.openxmlformats.org/officeDocument/2006/relationships/slide"/><Relationship Id="rId25" Target="slides/slide7.xml" Type="http://schemas.openxmlformats.org/officeDocument/2006/relationships/slide"/><Relationship Id="rId26" Target="slides/slide8.xml" Type="http://schemas.openxmlformats.org/officeDocument/2006/relationships/slide"/><Relationship Id="rId27" Target="slides/slide9.xml" Type="http://schemas.openxmlformats.org/officeDocument/2006/relationships/slide"/><Relationship Id="rId28" Target="slides/slide10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3.jpeg>
</file>

<file path=ppt/media/image4.png>
</file>

<file path=ppt/media/image5.pn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Relationship Id="rId6" Target="https://www.salute.gov.it/portale/nuovocoronavirus/dettaglioNotizieNuovoCoronavirus.jsp?lingua=italiano&amp;menu=notizie&amp;p=dalministero&amp;id=4929" TargetMode="External" Type="http://schemas.openxmlformats.org/officeDocument/2006/relationships/hyperlink"/><Relationship Id="rId7" Target="https://www.salute.gov.it/portale/nuovocoronavirus/dettaglioNotizieNuovoCoronavirus.jsp?id=4933&amp;lingua=italiano&amp;menu=notizie&amp;p=dalministero" TargetMode="External" Type="http://schemas.openxmlformats.org/officeDocument/2006/relationships/hyperlink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9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../media/image13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Relationship Id="rId5" Target="../media/image1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22" r="0" b="-9222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-122702" y="8179340"/>
            <a:ext cx="6431188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028700" y="6128606"/>
            <a:ext cx="4531221" cy="405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24"/>
              </a:lnSpc>
            </a:pPr>
            <a:r>
              <a:rPr lang="en-US" sz="2600">
                <a:solidFill>
                  <a:srgbClr val="FFFFFF"/>
                </a:solidFill>
                <a:latin typeface="Garet"/>
              </a:rPr>
              <a:t>Andamento Covid-19 2020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6687088"/>
            <a:ext cx="16377493" cy="8849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92"/>
              </a:lnSpc>
            </a:pPr>
            <a:r>
              <a:rPr lang="en-US" sz="5800">
                <a:solidFill>
                  <a:srgbClr val="FFFFFF"/>
                </a:solidFill>
                <a:latin typeface="Garet Ultra-Bold"/>
              </a:rPr>
              <a:t>COME LA PANDEMIA HA FERMATO L’ITALIA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483705"/>
            <a:ext cx="8623536" cy="341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28"/>
              </a:lnSpc>
            </a:pPr>
            <a:r>
              <a:rPr lang="en-US" sz="2200">
                <a:solidFill>
                  <a:srgbClr val="FFFFFF"/>
                </a:solidFill>
                <a:latin typeface="Garet"/>
              </a:rPr>
              <a:t>Gruppo Comico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939" t="0" r="-24278" b="-5542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618561" y="8274068"/>
            <a:ext cx="7050877" cy="984232"/>
            <a:chOff x="0" y="0"/>
            <a:chExt cx="9401170" cy="1312309"/>
          </a:xfrm>
        </p:grpSpPr>
        <p:sp>
          <p:nvSpPr>
            <p:cNvPr name="AutoShape 4" id="4"/>
            <p:cNvSpPr/>
            <p:nvPr/>
          </p:nvSpPr>
          <p:spPr>
            <a:xfrm rot="0">
              <a:off x="0" y="0"/>
              <a:ext cx="9401170" cy="1312309"/>
            </a:xfrm>
            <a:prstGeom prst="rect">
              <a:avLst/>
            </a:prstGeom>
            <a:solidFill>
              <a:srgbClr val="EDECED"/>
            </a:solidFill>
          </p:spPr>
        </p:sp>
        <p:sp>
          <p:nvSpPr>
            <p:cNvPr name="TextBox 5" id="5"/>
            <p:cNvSpPr txBox="true"/>
            <p:nvPr/>
          </p:nvSpPr>
          <p:spPr>
            <a:xfrm rot="0">
              <a:off x="775148" y="268814"/>
              <a:ext cx="7850873" cy="4445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1">
                <a:lnSpc>
                  <a:spcPts val="2639"/>
                </a:lnSpc>
              </a:pPr>
              <a:r>
                <a:rPr lang="en-US" sz="2199">
                  <a:solidFill>
                    <a:srgbClr val="2E2C2B"/>
                  </a:solidFill>
                  <a:latin typeface="Garet"/>
                </a:rPr>
                <a:t>Grazie!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775148" y="840314"/>
              <a:ext cx="7850873" cy="17778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1">
                <a:lnSpc>
                  <a:spcPts val="1079"/>
                </a:lnSpc>
              </a:pPr>
              <a:r>
                <a:rPr lang="en-US" sz="899">
                  <a:solidFill>
                    <a:srgbClr val="2E2C2B"/>
                  </a:solidFill>
                  <a:latin typeface="Garet"/>
                </a:rPr>
                <a:t>Leandro Tarantino, Federico Vacirca, Michela Venier, Luca Silva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7179340"/>
            <a:ext cx="6831446" cy="1393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400"/>
              </a:lnSpc>
            </a:pPr>
            <a:r>
              <a:rPr lang="en-US" sz="5400">
                <a:solidFill>
                  <a:srgbClr val="FFFFFF"/>
                </a:solidFill>
                <a:latin typeface="Garet Bold"/>
              </a:rPr>
              <a:t>RAPPORTO</a:t>
            </a:r>
          </a:p>
          <a:p>
            <a:pPr>
              <a:lnSpc>
                <a:spcPts val="5300"/>
              </a:lnSpc>
            </a:pPr>
            <a:r>
              <a:rPr lang="en-US" sz="5300">
                <a:solidFill>
                  <a:srgbClr val="FFFFFF"/>
                </a:solidFill>
                <a:latin typeface="Garet Ultra-Bold"/>
              </a:rPr>
              <a:t>CONTAGI/DECESSI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8917051"/>
            <a:ext cx="6724682" cy="341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27"/>
              </a:lnSpc>
            </a:pPr>
            <a:r>
              <a:rPr lang="en-US" sz="2199">
                <a:solidFill>
                  <a:srgbClr val="FFFFFF"/>
                </a:solidFill>
                <a:latin typeface="Garet"/>
              </a:rPr>
              <a:t>Analisi 1.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831639" y="-103779"/>
            <a:ext cx="7515134" cy="10494557"/>
            <a:chOff x="0" y="0"/>
            <a:chExt cx="10020179" cy="1399274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2340" t="0" r="22340" b="0"/>
            <a:stretch>
              <a:fillRect/>
            </a:stretch>
          </p:blipFill>
          <p:spPr>
            <a:xfrm flipH="false" flipV="false">
              <a:off x="0" y="0"/>
              <a:ext cx="10020179" cy="13992743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-123301" y="1788654"/>
            <a:ext cx="10954940" cy="8871941"/>
            <a:chOff x="0" y="0"/>
            <a:chExt cx="3375061" cy="273331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75061" cy="2733319"/>
            </a:xfrm>
            <a:custGeom>
              <a:avLst/>
              <a:gdLst/>
              <a:ahLst/>
              <a:cxnLst/>
              <a:rect r="r" b="b" t="t" l="l"/>
              <a:pathLst>
                <a:path h="2733319" w="3375061">
                  <a:moveTo>
                    <a:pt x="0" y="0"/>
                  </a:moveTo>
                  <a:lnTo>
                    <a:pt x="3375061" y="0"/>
                  </a:lnTo>
                  <a:lnTo>
                    <a:pt x="3375061" y="2733319"/>
                  </a:lnTo>
                  <a:lnTo>
                    <a:pt x="0" y="2733319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95250"/>
              <a:ext cx="3375061" cy="26380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056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488367" y="3011047"/>
            <a:ext cx="9731604" cy="5736769"/>
          </a:xfrm>
          <a:custGeom>
            <a:avLst/>
            <a:gdLst/>
            <a:ahLst/>
            <a:cxnLst/>
            <a:rect r="r" b="b" t="t" l="l"/>
            <a:pathLst>
              <a:path h="5736769" w="9731604">
                <a:moveTo>
                  <a:pt x="0" y="0"/>
                </a:moveTo>
                <a:lnTo>
                  <a:pt x="9731604" y="0"/>
                </a:lnTo>
                <a:lnTo>
                  <a:pt x="9731604" y="5736769"/>
                </a:lnTo>
                <a:lnTo>
                  <a:pt x="0" y="57367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8783632" y="4202615"/>
            <a:ext cx="427733" cy="651166"/>
            <a:chOff x="0" y="0"/>
            <a:chExt cx="533906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533906" cy="812800"/>
            </a:xfrm>
            <a:custGeom>
              <a:avLst/>
              <a:gdLst/>
              <a:ahLst/>
              <a:cxnLst/>
              <a:rect r="r" b="b" t="t" l="l"/>
              <a:pathLst>
                <a:path h="812800" w="533906">
                  <a:moveTo>
                    <a:pt x="266953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330706" y="812800"/>
                  </a:lnTo>
                  <a:lnTo>
                    <a:pt x="330706" y="406400"/>
                  </a:lnTo>
                  <a:lnTo>
                    <a:pt x="533906" y="406400"/>
                  </a:lnTo>
                  <a:lnTo>
                    <a:pt x="266953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FF5757">
                    <a:alpha val="100000"/>
                  </a:srgbClr>
                </a:gs>
                <a:gs pos="100000">
                  <a:srgbClr val="8C5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0" id="10"/>
            <p:cNvSpPr txBox="true"/>
            <p:nvPr/>
          </p:nvSpPr>
          <p:spPr>
            <a:xfrm>
              <a:off x="203200" y="53975"/>
              <a:ext cx="127506" cy="758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56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-718390" y="494030"/>
            <a:ext cx="12607566" cy="534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0"/>
              </a:lnSpc>
            </a:pPr>
            <a:r>
              <a:rPr lang="en-US" sz="3500">
                <a:solidFill>
                  <a:srgbClr val="2D3E96"/>
                </a:solidFill>
                <a:latin typeface="Garet Ultra-Bold"/>
              </a:rPr>
              <a:t>ANDAMENTO SETTIMANALE DEI CONTAGI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29460" y="1948013"/>
            <a:ext cx="8423225" cy="763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</a:pPr>
            <a:r>
              <a:rPr lang="en-US" sz="2199">
                <a:solidFill>
                  <a:srgbClr val="2D3E96"/>
                </a:solidFill>
                <a:latin typeface="Garet"/>
              </a:rPr>
              <a:t>Osservando il grafico si  nota un picco di contagi durante il</a:t>
            </a:r>
          </a:p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2D3E96"/>
                </a:solidFill>
                <a:latin typeface="Garet"/>
              </a:rPr>
              <a:t> periodo antecedente all’introduzione del coprifuoco.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0" y="9096060"/>
            <a:ext cx="10126266" cy="935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8622" indent="-194311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2D3E96"/>
                </a:solidFill>
                <a:latin typeface="Garet"/>
              </a:rPr>
              <a:t>22 marzo: misure restrittive su spostamenti, relativi alla circolazione in altri comuni</a:t>
            </a:r>
          </a:p>
          <a:p>
            <a:pPr algn="just" marL="388622" indent="-194311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2D3E96"/>
                </a:solidFill>
                <a:latin typeface="Garet"/>
              </a:rPr>
              <a:t>23 marzo: chiusura delle attività ritenute non necessarie </a:t>
            </a:r>
          </a:p>
          <a:p>
            <a:pPr algn="just" marL="388622" indent="-194311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2D3E96"/>
                </a:solidFill>
                <a:latin typeface="Garet"/>
              </a:rPr>
              <a:t>6 novembre: coprifuoco e istituzione delle zone gialle, arancioni e rosse</a:t>
            </a:r>
          </a:p>
        </p:txBody>
      </p:sp>
      <p:grpSp>
        <p:nvGrpSpPr>
          <p:cNvPr name="Group 14" id="14"/>
          <p:cNvGrpSpPr/>
          <p:nvPr/>
        </p:nvGrpSpPr>
        <p:grpSpPr>
          <a:xfrm rot="-10800000">
            <a:off x="2620982" y="6224624"/>
            <a:ext cx="427733" cy="651166"/>
            <a:chOff x="0" y="0"/>
            <a:chExt cx="533906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33906" cy="812800"/>
            </a:xfrm>
            <a:custGeom>
              <a:avLst/>
              <a:gdLst/>
              <a:ahLst/>
              <a:cxnLst/>
              <a:rect r="r" b="b" t="t" l="l"/>
              <a:pathLst>
                <a:path h="812800" w="533906">
                  <a:moveTo>
                    <a:pt x="266953" y="0"/>
                  </a:moveTo>
                  <a:lnTo>
                    <a:pt x="0" y="406400"/>
                  </a:lnTo>
                  <a:lnTo>
                    <a:pt x="203200" y="406400"/>
                  </a:lnTo>
                  <a:lnTo>
                    <a:pt x="203200" y="812800"/>
                  </a:lnTo>
                  <a:lnTo>
                    <a:pt x="330706" y="812800"/>
                  </a:lnTo>
                  <a:lnTo>
                    <a:pt x="330706" y="406400"/>
                  </a:lnTo>
                  <a:lnTo>
                    <a:pt x="533906" y="406400"/>
                  </a:lnTo>
                  <a:lnTo>
                    <a:pt x="266953" y="0"/>
                  </a:lnTo>
                  <a:close/>
                </a:path>
              </a:pathLst>
            </a:custGeom>
            <a:gradFill rotWithShape="true">
              <a:gsLst>
                <a:gs pos="0">
                  <a:srgbClr val="FF5757">
                    <a:alpha val="100000"/>
                  </a:srgbClr>
                </a:gs>
                <a:gs pos="100000">
                  <a:srgbClr val="8C52FF">
                    <a:alpha val="100000"/>
                  </a:srgbClr>
                </a:gs>
              </a:gsLst>
              <a:lin ang="0"/>
            </a:gradFill>
          </p:spPr>
        </p:sp>
        <p:sp>
          <p:nvSpPr>
            <p:cNvPr name="TextBox 16" id="16"/>
            <p:cNvSpPr txBox="true"/>
            <p:nvPr/>
          </p:nvSpPr>
          <p:spPr>
            <a:xfrm>
              <a:off x="203200" y="53975"/>
              <a:ext cx="127506" cy="7588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556"/>
                </a:lnSpc>
              </a:pP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831639" y="-103779"/>
            <a:ext cx="7515134" cy="10494557"/>
            <a:chOff x="0" y="0"/>
            <a:chExt cx="10020179" cy="1399274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2340" t="0" r="22340" b="0"/>
            <a:stretch>
              <a:fillRect/>
            </a:stretch>
          </p:blipFill>
          <p:spPr>
            <a:xfrm flipH="false" flipV="false">
              <a:off x="0" y="0"/>
              <a:ext cx="10020179" cy="13992743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475761" y="2854356"/>
            <a:ext cx="9568916" cy="5855431"/>
          </a:xfrm>
          <a:custGeom>
            <a:avLst/>
            <a:gdLst/>
            <a:ahLst/>
            <a:cxnLst/>
            <a:rect r="r" b="b" t="t" l="l"/>
            <a:pathLst>
              <a:path h="5855431" w="9568916">
                <a:moveTo>
                  <a:pt x="0" y="0"/>
                </a:moveTo>
                <a:lnTo>
                  <a:pt x="9568916" y="0"/>
                </a:lnTo>
                <a:lnTo>
                  <a:pt x="9568916" y="5855432"/>
                </a:lnTo>
                <a:lnTo>
                  <a:pt x="0" y="58554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4364400">
            <a:off x="4178870" y="7348046"/>
            <a:ext cx="1044394" cy="295041"/>
          </a:xfrm>
          <a:custGeom>
            <a:avLst/>
            <a:gdLst/>
            <a:ahLst/>
            <a:cxnLst/>
            <a:rect r="r" b="b" t="t" l="l"/>
            <a:pathLst>
              <a:path h="295041" w="1044394">
                <a:moveTo>
                  <a:pt x="0" y="0"/>
                </a:moveTo>
                <a:lnTo>
                  <a:pt x="1044393" y="0"/>
                </a:lnTo>
                <a:lnTo>
                  <a:pt x="1044393" y="295041"/>
                </a:lnTo>
                <a:lnTo>
                  <a:pt x="0" y="29504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033901" y="1384474"/>
            <a:ext cx="7849646" cy="378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052"/>
              </a:lnSpc>
            </a:pPr>
            <a:r>
              <a:rPr lang="en-US" sz="2461">
                <a:solidFill>
                  <a:srgbClr val="2D3E96"/>
                </a:solidFill>
                <a:latin typeface="Garet Ultra-Bold"/>
              </a:rPr>
              <a:t>Notiamo due creste: Aprile e Dicembre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-718390" y="494030"/>
            <a:ext cx="12250531" cy="534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40"/>
              </a:lnSpc>
            </a:pPr>
            <a:r>
              <a:rPr lang="en-US" sz="3500">
                <a:solidFill>
                  <a:srgbClr val="2D3E96"/>
                </a:solidFill>
                <a:latin typeface="Garet Ultra-Bold"/>
              </a:rPr>
              <a:t>MORTALITÀ GIORNALIERA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1912" y="8914699"/>
            <a:ext cx="10798835" cy="1249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2D3E96"/>
                </a:solidFill>
                <a:latin typeface="Garet"/>
              </a:rPr>
              <a:t>Le due creste di maggior risalto, sono in relazione temporale con i due picchi del grafico</a:t>
            </a:r>
          </a:p>
          <a:p>
            <a:pPr>
              <a:lnSpc>
                <a:spcPts val="2520"/>
              </a:lnSpc>
            </a:pPr>
            <a:r>
              <a:rPr lang="en-US" sz="1800">
                <a:solidFill>
                  <a:srgbClr val="2D3E96"/>
                </a:solidFill>
                <a:latin typeface="Garet"/>
              </a:rPr>
              <a:t>precedente, mettendo in risalto i due punti più rilevanti del periodo pandemico.</a:t>
            </a:r>
          </a:p>
          <a:p>
            <a:pPr>
              <a:lnSpc>
                <a:spcPts val="2520"/>
              </a:lnSpc>
            </a:pPr>
            <a:r>
              <a:rPr lang="en-US" sz="1800">
                <a:solidFill>
                  <a:srgbClr val="2D3E96"/>
                </a:solidFill>
                <a:latin typeface="Garet"/>
              </a:rPr>
              <a:t>Inoltre abbiamo riscontrato un dato “sospetto”   che ci riporta di un eventuale errore commesso nel caricamento dei dati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306765" y="6565661"/>
            <a:ext cx="2731740" cy="30659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2D3E96"/>
                </a:solidFill>
                <a:latin typeface="Garet Bold"/>
              </a:rPr>
              <a:t>Dato non congruente*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27558" y="1843915"/>
            <a:ext cx="9759255" cy="1746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400"/>
              </a:lnSpc>
            </a:pPr>
            <a:r>
              <a:rPr lang="en-US" sz="1000" u="sng">
                <a:solidFill>
                  <a:srgbClr val="FF5757"/>
                </a:solidFill>
                <a:latin typeface="Garet"/>
                <a:hlinkClick r:id="rId6" tooltip="https://www.salute.gov.it/portale/nuovocoronavirus/dettaglioNotizieNuovoCoronavirus.jsp?lingua=italiano&amp;menu=notizie&amp;p=dalministero&amp;id=4929"/>
              </a:rPr>
              <a:t> https://www.salute.gov.it/portale/nuovocoronavirus/dettaglioNotizieNuovoCoronavirus.jsp?lingua=italiano&amp;menu=notizie&amp;p=dalministero&amp;id=4929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25754" y="2138062"/>
            <a:ext cx="9718923" cy="13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99"/>
              </a:lnSpc>
              <a:spcBef>
                <a:spcPct val="0"/>
              </a:spcBef>
            </a:pPr>
            <a:r>
              <a:rPr lang="en-US" sz="999">
                <a:solidFill>
                  <a:srgbClr val="FF5757"/>
                </a:solidFill>
                <a:latin typeface="Garet"/>
                <a:hlinkClick r:id="rId7" tooltip="https://www.salute.gov.it/portale/nuovocoronavirus/dettaglioNotizieNuovoCoronavirus.jsp?id=4933&amp;lingua=italiano&amp;menu=notizie&amp;p=dalministero"/>
              </a:rPr>
              <a:t>https://www.salute.gov.it/portale/nuovocoronavirus/dettaglioNotizieNuovoCoronavirus.jsp?id=4933&amp;lingua=italiano&amp;menu=notizie&amp;p=dalministero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525973" y="-103779"/>
            <a:ext cx="3820801" cy="10494557"/>
            <a:chOff x="0" y="0"/>
            <a:chExt cx="5094401" cy="1399274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37871" t="0" r="37871" b="0"/>
            <a:stretch>
              <a:fillRect/>
            </a:stretch>
          </p:blipFill>
          <p:spPr>
            <a:xfrm flipH="false" flipV="false">
              <a:off x="0" y="0"/>
              <a:ext cx="5094401" cy="13992743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1459832"/>
            <a:ext cx="14525973" cy="9020054"/>
            <a:chOff x="0" y="0"/>
            <a:chExt cx="4475245" cy="277895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475245" cy="2778950"/>
            </a:xfrm>
            <a:custGeom>
              <a:avLst/>
              <a:gdLst/>
              <a:ahLst/>
              <a:cxnLst/>
              <a:rect r="r" b="b" t="t" l="l"/>
              <a:pathLst>
                <a:path h="2778950" w="4475245">
                  <a:moveTo>
                    <a:pt x="0" y="0"/>
                  </a:moveTo>
                  <a:lnTo>
                    <a:pt x="4475245" y="0"/>
                  </a:lnTo>
                  <a:lnTo>
                    <a:pt x="4475245" y="2778950"/>
                  </a:lnTo>
                  <a:lnTo>
                    <a:pt x="0" y="2778950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95250"/>
              <a:ext cx="4475245" cy="2683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056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414486" y="2821957"/>
            <a:ext cx="9323836" cy="7248091"/>
          </a:xfrm>
          <a:custGeom>
            <a:avLst/>
            <a:gdLst/>
            <a:ahLst/>
            <a:cxnLst/>
            <a:rect r="r" b="b" t="t" l="l"/>
            <a:pathLst>
              <a:path h="7248091" w="9323836">
                <a:moveTo>
                  <a:pt x="0" y="0"/>
                </a:moveTo>
                <a:lnTo>
                  <a:pt x="9323836" y="0"/>
                </a:lnTo>
                <a:lnTo>
                  <a:pt x="9323836" y="7248091"/>
                </a:lnTo>
                <a:lnTo>
                  <a:pt x="0" y="724809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7847547" y="9386780"/>
            <a:ext cx="2822598" cy="683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810"/>
              </a:lnSpc>
            </a:pPr>
            <a:r>
              <a:rPr lang="en-US" sz="1293">
                <a:solidFill>
                  <a:srgbClr val="000000"/>
                </a:solidFill>
                <a:latin typeface="Garet Italics"/>
              </a:rPr>
              <a:t>“Grafico che mette in rapporto</a:t>
            </a:r>
          </a:p>
          <a:p>
            <a:pPr>
              <a:lnSpc>
                <a:spcPts val="1810"/>
              </a:lnSpc>
            </a:pPr>
            <a:r>
              <a:rPr lang="en-US" sz="1293">
                <a:solidFill>
                  <a:srgbClr val="000000"/>
                </a:solidFill>
                <a:latin typeface="Garet Italics"/>
              </a:rPr>
              <a:t>la mortalità per regione in base al</a:t>
            </a:r>
          </a:p>
          <a:p>
            <a:pPr>
              <a:lnSpc>
                <a:spcPts val="1810"/>
              </a:lnSpc>
              <a:spcBef>
                <a:spcPct val="0"/>
              </a:spcBef>
            </a:pPr>
            <a:r>
              <a:rPr lang="en-US" sz="1293">
                <a:solidFill>
                  <a:srgbClr val="000000"/>
                </a:solidFill>
                <a:latin typeface="Garet Italics"/>
              </a:rPr>
              <a:t>proprio indice di povertà”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65517" y="340510"/>
            <a:ext cx="13221774" cy="688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43"/>
              </a:lnSpc>
              <a:spcBef>
                <a:spcPct val="0"/>
              </a:spcBef>
            </a:pPr>
            <a:r>
              <a:rPr lang="en-US" sz="4030">
                <a:solidFill>
                  <a:srgbClr val="2D3E96"/>
                </a:solidFill>
                <a:latin typeface="Garet Bold"/>
              </a:rPr>
              <a:t>RELAZIONE TRA DECESSI PER COVID E POVERTÀ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61113" y="1815919"/>
            <a:ext cx="12326178" cy="852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0"/>
              </a:lnSpc>
            </a:pPr>
            <a:r>
              <a:rPr lang="en-US" sz="2774">
                <a:solidFill>
                  <a:srgbClr val="2D3E96"/>
                </a:solidFill>
                <a:latin typeface="Garet"/>
              </a:rPr>
              <a:t>La povertà non risulta essere fattore determinante del numero dei decessi, anzi si nota una correlazione in negativo.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831639" y="-103779"/>
            <a:ext cx="7515134" cy="10494557"/>
            <a:chOff x="0" y="0"/>
            <a:chExt cx="10020179" cy="1399274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6144" t="0" r="26144" b="0"/>
            <a:stretch>
              <a:fillRect/>
            </a:stretch>
          </p:blipFill>
          <p:spPr>
            <a:xfrm flipH="false" flipV="false">
              <a:off x="0" y="0"/>
              <a:ext cx="10020179" cy="13992743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0" y="1459832"/>
            <a:ext cx="10831639" cy="9020054"/>
            <a:chOff x="0" y="0"/>
            <a:chExt cx="3337074" cy="277895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337074" cy="2778950"/>
            </a:xfrm>
            <a:custGeom>
              <a:avLst/>
              <a:gdLst/>
              <a:ahLst/>
              <a:cxnLst/>
              <a:rect r="r" b="b" t="t" l="l"/>
              <a:pathLst>
                <a:path h="2778950" w="3337074">
                  <a:moveTo>
                    <a:pt x="0" y="0"/>
                  </a:moveTo>
                  <a:lnTo>
                    <a:pt x="3337074" y="0"/>
                  </a:lnTo>
                  <a:lnTo>
                    <a:pt x="3337074" y="2778950"/>
                  </a:lnTo>
                  <a:lnTo>
                    <a:pt x="0" y="2778950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95250"/>
              <a:ext cx="3337074" cy="26837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056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028700" y="4083637"/>
            <a:ext cx="8409232" cy="5915318"/>
          </a:xfrm>
          <a:custGeom>
            <a:avLst/>
            <a:gdLst/>
            <a:ahLst/>
            <a:cxnLst/>
            <a:rect r="r" b="b" t="t" l="l"/>
            <a:pathLst>
              <a:path h="5915318" w="8409232">
                <a:moveTo>
                  <a:pt x="0" y="0"/>
                </a:moveTo>
                <a:lnTo>
                  <a:pt x="8409232" y="0"/>
                </a:lnTo>
                <a:lnTo>
                  <a:pt x="8409232" y="5915318"/>
                </a:lnTo>
                <a:lnTo>
                  <a:pt x="0" y="591531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465517" y="2476511"/>
            <a:ext cx="9900606" cy="852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40"/>
              </a:lnSpc>
            </a:pPr>
            <a:r>
              <a:rPr lang="en-US" sz="2774">
                <a:solidFill>
                  <a:srgbClr val="2D3E96"/>
                </a:solidFill>
                <a:latin typeface="Garet"/>
              </a:rPr>
              <a:t>Sembra che vi sia una modesta relazione tra densità di abitanti e decessi per ogni regione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65517" y="-7031"/>
            <a:ext cx="10739019" cy="13815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643"/>
              </a:lnSpc>
              <a:spcBef>
                <a:spcPct val="0"/>
              </a:spcBef>
            </a:pPr>
            <a:r>
              <a:rPr lang="en-US" sz="4030">
                <a:solidFill>
                  <a:srgbClr val="2D3E96"/>
                </a:solidFill>
                <a:latin typeface="Garet Bold"/>
              </a:rPr>
              <a:t>RELAZIONE TRA DECESSI PER COVID E DENSITA À DI POPOLAZIONE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259" r="0" b="-9259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000317"/>
            <a:ext cx="10954136" cy="1329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00"/>
              </a:lnSpc>
            </a:pPr>
            <a:r>
              <a:rPr lang="en-US" sz="4800">
                <a:solidFill>
                  <a:srgbClr val="FFFFFF"/>
                </a:solidFill>
                <a:latin typeface="Garet Ultra-Bold"/>
              </a:rPr>
              <a:t>RAPPORTO </a:t>
            </a:r>
            <a:r>
              <a:rPr lang="en-US" sz="4800">
                <a:solidFill>
                  <a:srgbClr val="FFFFFF"/>
                </a:solidFill>
                <a:latin typeface="Garet Ultra-Bold"/>
              </a:rPr>
              <a:t>GUARIGIONI</a:t>
            </a:r>
            <a:r>
              <a:rPr lang="en-US" sz="4800">
                <a:solidFill>
                  <a:srgbClr val="FFFFFF"/>
                </a:solidFill>
                <a:latin typeface="Garet Ultra-Bold"/>
              </a:rPr>
              <a:t>/decessi</a:t>
            </a:r>
          </a:p>
          <a:p>
            <a:pPr>
              <a:lnSpc>
                <a:spcPts val="5400"/>
              </a:lnSpc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8973820"/>
            <a:ext cx="7620364" cy="2844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99"/>
              </a:lnSpc>
            </a:pPr>
            <a:r>
              <a:rPr lang="en-US" sz="2199">
                <a:solidFill>
                  <a:srgbClr val="FFFFFF"/>
                </a:solidFill>
                <a:latin typeface="Garet"/>
              </a:rPr>
              <a:t>Analisi.2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712659" y="3368799"/>
            <a:ext cx="5174649" cy="5290280"/>
          </a:xfrm>
          <a:custGeom>
            <a:avLst/>
            <a:gdLst/>
            <a:ahLst/>
            <a:cxnLst/>
            <a:rect r="r" b="b" t="t" l="l"/>
            <a:pathLst>
              <a:path h="5290280" w="5174649">
                <a:moveTo>
                  <a:pt x="0" y="0"/>
                </a:moveTo>
                <a:lnTo>
                  <a:pt x="5174649" y="0"/>
                </a:lnTo>
                <a:lnTo>
                  <a:pt x="5174649" y="5290280"/>
                </a:lnTo>
                <a:lnTo>
                  <a:pt x="0" y="52902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977" t="-4394" r="0" b="-9245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182682" y="3487157"/>
            <a:ext cx="5010925" cy="5171923"/>
          </a:xfrm>
          <a:custGeom>
            <a:avLst/>
            <a:gdLst/>
            <a:ahLst/>
            <a:cxnLst/>
            <a:rect r="r" b="b" t="t" l="l"/>
            <a:pathLst>
              <a:path h="5171923" w="5010925">
                <a:moveTo>
                  <a:pt x="0" y="0"/>
                </a:moveTo>
                <a:lnTo>
                  <a:pt x="5010926" y="0"/>
                </a:lnTo>
                <a:lnTo>
                  <a:pt x="5010926" y="5171922"/>
                </a:lnTo>
                <a:lnTo>
                  <a:pt x="0" y="517192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015" t="-4098" r="0" b="-8197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463574" y="3487157"/>
            <a:ext cx="5380503" cy="5171923"/>
          </a:xfrm>
          <a:custGeom>
            <a:avLst/>
            <a:gdLst/>
            <a:ahLst/>
            <a:cxnLst/>
            <a:rect r="r" b="b" t="t" l="l"/>
            <a:pathLst>
              <a:path h="5171923" w="5380503">
                <a:moveTo>
                  <a:pt x="0" y="0"/>
                </a:moveTo>
                <a:lnTo>
                  <a:pt x="5380503" y="0"/>
                </a:lnTo>
                <a:lnTo>
                  <a:pt x="5380503" y="5171922"/>
                </a:lnTo>
                <a:lnTo>
                  <a:pt x="0" y="517192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4098" r="0" b="-8197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2407793" y="2445453"/>
            <a:ext cx="13166188" cy="386406"/>
            <a:chOff x="0" y="0"/>
            <a:chExt cx="17554918" cy="515209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47625"/>
              <a:ext cx="1732917" cy="5628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556"/>
                </a:lnSpc>
                <a:spcBef>
                  <a:spcPct val="0"/>
                </a:spcBef>
              </a:pPr>
              <a:r>
                <a:rPr lang="en-US" sz="2540">
                  <a:solidFill>
                    <a:srgbClr val="000000"/>
                  </a:solidFill>
                  <a:latin typeface="Garet"/>
                </a:rPr>
                <a:t>Decessi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7389971" y="-47625"/>
              <a:ext cx="1778514" cy="5628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556"/>
                </a:lnSpc>
                <a:spcBef>
                  <a:spcPct val="0"/>
                </a:spcBef>
              </a:pPr>
              <a:r>
                <a:rPr lang="en-US" sz="2540">
                  <a:solidFill>
                    <a:srgbClr val="000000"/>
                  </a:solidFill>
                  <a:latin typeface="Garet"/>
                </a:rPr>
                <a:t>Contagi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16042195" y="-47625"/>
              <a:ext cx="1512722" cy="5628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556"/>
                </a:lnSpc>
                <a:spcBef>
                  <a:spcPct val="0"/>
                </a:spcBef>
              </a:pPr>
              <a:r>
                <a:rPr lang="en-US" sz="2540">
                  <a:solidFill>
                    <a:srgbClr val="000000"/>
                  </a:solidFill>
                  <a:latin typeface="Garet"/>
                </a:rPr>
                <a:t>Guariti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725219" y="1000125"/>
            <a:ext cx="14825410" cy="6644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208"/>
              </a:lnSpc>
            </a:pPr>
            <a:r>
              <a:rPr lang="en-US" sz="4200">
                <a:solidFill>
                  <a:srgbClr val="2D3E96"/>
                </a:solidFill>
                <a:latin typeface="Garet Bold"/>
              </a:rPr>
              <a:t>EVOLUZIONE DELL’EMERGENZA NELLE REGIONI 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6816024" y="1346644"/>
            <a:ext cx="172887" cy="8505609"/>
            <a:chOff x="0" y="0"/>
            <a:chExt cx="53264" cy="262045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3264" cy="2620457"/>
            </a:xfrm>
            <a:custGeom>
              <a:avLst/>
              <a:gdLst/>
              <a:ahLst/>
              <a:cxnLst/>
              <a:rect r="r" b="b" t="t" l="l"/>
              <a:pathLst>
                <a:path h="2620457" w="53264">
                  <a:moveTo>
                    <a:pt x="0" y="0"/>
                  </a:moveTo>
                  <a:lnTo>
                    <a:pt x="53264" y="0"/>
                  </a:lnTo>
                  <a:lnTo>
                    <a:pt x="53264" y="2620457"/>
                  </a:lnTo>
                  <a:lnTo>
                    <a:pt x="0" y="2620457"/>
                  </a:lnTo>
                  <a:close/>
                </a:path>
              </a:pathLst>
            </a:custGeom>
            <a:solidFill>
              <a:srgbClr val="D8D6CD"/>
            </a:solidFill>
            <a:ln cap="sq">
              <a:noFill/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95250"/>
              <a:ext cx="53264" cy="25252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056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4915172" y="2352046"/>
            <a:ext cx="182788" cy="8505609"/>
            <a:chOff x="0" y="0"/>
            <a:chExt cx="56314" cy="262045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56314" cy="2620457"/>
            </a:xfrm>
            <a:custGeom>
              <a:avLst/>
              <a:gdLst/>
              <a:ahLst/>
              <a:cxnLst/>
              <a:rect r="r" b="b" t="t" l="l"/>
              <a:pathLst>
                <a:path h="2620457" w="56314">
                  <a:moveTo>
                    <a:pt x="0" y="0"/>
                  </a:moveTo>
                  <a:lnTo>
                    <a:pt x="56314" y="0"/>
                  </a:lnTo>
                  <a:lnTo>
                    <a:pt x="56314" y="2620457"/>
                  </a:lnTo>
                  <a:lnTo>
                    <a:pt x="0" y="2620457"/>
                  </a:lnTo>
                  <a:close/>
                </a:path>
              </a:pathLst>
            </a:custGeom>
            <a:solidFill>
              <a:srgbClr val="D8D6CD"/>
            </a:solidFill>
            <a:ln cap="sq">
              <a:noFill/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95250"/>
              <a:ext cx="56314" cy="25252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0560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833347" y="8659079"/>
            <a:ext cx="15982678" cy="420304"/>
            <a:chOff x="0" y="0"/>
            <a:chExt cx="4924035" cy="12949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924035" cy="129490"/>
            </a:xfrm>
            <a:custGeom>
              <a:avLst/>
              <a:gdLst/>
              <a:ahLst/>
              <a:cxnLst/>
              <a:rect r="r" b="b" t="t" l="l"/>
              <a:pathLst>
                <a:path h="129490" w="4924035">
                  <a:moveTo>
                    <a:pt x="0" y="0"/>
                  </a:moveTo>
                  <a:lnTo>
                    <a:pt x="4924035" y="0"/>
                  </a:lnTo>
                  <a:lnTo>
                    <a:pt x="4924035" y="129490"/>
                  </a:lnTo>
                  <a:lnTo>
                    <a:pt x="0" y="129490"/>
                  </a:lnTo>
                  <a:close/>
                </a:path>
              </a:pathLst>
            </a:custGeom>
            <a:solidFill>
              <a:srgbClr val="D8D6CD"/>
            </a:solidFill>
            <a:ln cap="sq">
              <a:noFill/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95250"/>
              <a:ext cx="4924035" cy="3424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0560"/>
                </a:lnSpc>
              </a:pP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790394" y="2078708"/>
            <a:ext cx="198174" cy="8505609"/>
            <a:chOff x="0" y="0"/>
            <a:chExt cx="61055" cy="2620457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1055" cy="2620457"/>
            </a:xfrm>
            <a:custGeom>
              <a:avLst/>
              <a:gdLst/>
              <a:ahLst/>
              <a:cxnLst/>
              <a:rect r="r" b="b" t="t" l="l"/>
              <a:pathLst>
                <a:path h="2620457" w="61055">
                  <a:moveTo>
                    <a:pt x="0" y="0"/>
                  </a:moveTo>
                  <a:lnTo>
                    <a:pt x="61055" y="0"/>
                  </a:lnTo>
                  <a:lnTo>
                    <a:pt x="61055" y="2620457"/>
                  </a:lnTo>
                  <a:lnTo>
                    <a:pt x="0" y="2620457"/>
                  </a:lnTo>
                  <a:close/>
                </a:path>
              </a:pathLst>
            </a:custGeom>
            <a:solidFill>
              <a:srgbClr val="D8D6CD"/>
            </a:solidFill>
            <a:ln cap="sq">
              <a:noFill/>
              <a:prstDash val="solid"/>
              <a:miter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95250"/>
              <a:ext cx="61055" cy="25252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0560"/>
                </a:lnSpc>
              </a:pP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4823778" y="2524248"/>
            <a:ext cx="182788" cy="8505609"/>
            <a:chOff x="0" y="0"/>
            <a:chExt cx="56314" cy="2620457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56314" cy="2620457"/>
            </a:xfrm>
            <a:custGeom>
              <a:avLst/>
              <a:gdLst/>
              <a:ahLst/>
              <a:cxnLst/>
              <a:rect r="r" b="b" t="t" l="l"/>
              <a:pathLst>
                <a:path h="2620457" w="56314">
                  <a:moveTo>
                    <a:pt x="0" y="0"/>
                  </a:moveTo>
                  <a:lnTo>
                    <a:pt x="56314" y="0"/>
                  </a:lnTo>
                  <a:lnTo>
                    <a:pt x="56314" y="2620457"/>
                  </a:lnTo>
                  <a:lnTo>
                    <a:pt x="0" y="2620457"/>
                  </a:lnTo>
                  <a:close/>
                </a:path>
              </a:pathLst>
            </a:custGeom>
            <a:solidFill>
              <a:srgbClr val="D8D6CD"/>
            </a:solidFill>
            <a:ln cap="sq">
              <a:noFill/>
              <a:prstDash val="solid"/>
              <a:miter/>
            </a:ln>
          </p:spPr>
        </p:sp>
        <p:sp>
          <p:nvSpPr>
            <p:cNvPr name="TextBox 24" id="24"/>
            <p:cNvSpPr txBox="true"/>
            <p:nvPr/>
          </p:nvSpPr>
          <p:spPr>
            <a:xfrm>
              <a:off x="0" y="95250"/>
              <a:ext cx="56314" cy="25252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0560"/>
                </a:lnSpc>
              </a:pPr>
            </a:p>
          </p:txBody>
        </p:sp>
      </p:grpSp>
      <p:grpSp>
        <p:nvGrpSpPr>
          <p:cNvPr name="Group 25" id="25"/>
          <p:cNvGrpSpPr/>
          <p:nvPr/>
        </p:nvGrpSpPr>
        <p:grpSpPr>
          <a:xfrm rot="0">
            <a:off x="333731" y="2445453"/>
            <a:ext cx="499616" cy="8505609"/>
            <a:chOff x="0" y="0"/>
            <a:chExt cx="153925" cy="2620457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53925" cy="2620457"/>
            </a:xfrm>
            <a:custGeom>
              <a:avLst/>
              <a:gdLst/>
              <a:ahLst/>
              <a:cxnLst/>
              <a:rect r="r" b="b" t="t" l="l"/>
              <a:pathLst>
                <a:path h="2620457" w="153925">
                  <a:moveTo>
                    <a:pt x="0" y="0"/>
                  </a:moveTo>
                  <a:lnTo>
                    <a:pt x="153925" y="0"/>
                  </a:lnTo>
                  <a:lnTo>
                    <a:pt x="153925" y="2620457"/>
                  </a:lnTo>
                  <a:lnTo>
                    <a:pt x="0" y="2620457"/>
                  </a:lnTo>
                  <a:close/>
                </a:path>
              </a:pathLst>
            </a:custGeom>
            <a:solidFill>
              <a:srgbClr val="D8D6CD"/>
            </a:solidFill>
            <a:ln cap="sq">
              <a:noFill/>
              <a:prstDash val="solid"/>
              <a:miter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95250"/>
              <a:ext cx="153925" cy="25252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0560"/>
                </a:lnSpc>
              </a:pPr>
            </a:p>
          </p:txBody>
        </p:sp>
      </p:grpSp>
      <p:grpSp>
        <p:nvGrpSpPr>
          <p:cNvPr name="Group 28" id="28"/>
          <p:cNvGrpSpPr/>
          <p:nvPr/>
        </p:nvGrpSpPr>
        <p:grpSpPr>
          <a:xfrm rot="0">
            <a:off x="11080068" y="2142413"/>
            <a:ext cx="212490" cy="8505609"/>
            <a:chOff x="0" y="0"/>
            <a:chExt cx="65465" cy="2620457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65465" cy="2620457"/>
            </a:xfrm>
            <a:custGeom>
              <a:avLst/>
              <a:gdLst/>
              <a:ahLst/>
              <a:cxnLst/>
              <a:rect r="r" b="b" t="t" l="l"/>
              <a:pathLst>
                <a:path h="2620457" w="65465">
                  <a:moveTo>
                    <a:pt x="0" y="0"/>
                  </a:moveTo>
                  <a:lnTo>
                    <a:pt x="65465" y="0"/>
                  </a:lnTo>
                  <a:lnTo>
                    <a:pt x="65465" y="2620457"/>
                  </a:lnTo>
                  <a:lnTo>
                    <a:pt x="0" y="2620457"/>
                  </a:lnTo>
                  <a:close/>
                </a:path>
              </a:pathLst>
            </a:custGeom>
            <a:solidFill>
              <a:srgbClr val="D8D6CD"/>
            </a:solidFill>
            <a:ln cap="sq">
              <a:noFill/>
              <a:prstDash val="solid"/>
              <a:miter/>
            </a:ln>
          </p:spPr>
        </p:sp>
        <p:sp>
          <p:nvSpPr>
            <p:cNvPr name="TextBox 30" id="30"/>
            <p:cNvSpPr txBox="true"/>
            <p:nvPr/>
          </p:nvSpPr>
          <p:spPr>
            <a:xfrm>
              <a:off x="0" y="95250"/>
              <a:ext cx="65465" cy="25252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0560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8D6C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6513575" y="477220"/>
            <a:ext cx="10745725" cy="0"/>
          </a:xfrm>
          <a:prstGeom prst="line">
            <a:avLst/>
          </a:prstGeom>
          <a:ln cap="flat" w="57150">
            <a:solidFill>
              <a:srgbClr val="2D3E96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518627" y="2353320"/>
            <a:ext cx="2090175" cy="0"/>
          </a:xfrm>
          <a:prstGeom prst="line">
            <a:avLst/>
          </a:prstGeom>
          <a:ln cap="flat" w="123825">
            <a:solidFill>
              <a:srgbClr val="2D3E96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4" id="4"/>
          <p:cNvGrpSpPr/>
          <p:nvPr/>
        </p:nvGrpSpPr>
        <p:grpSpPr>
          <a:xfrm rot="0">
            <a:off x="6817999" y="620351"/>
            <a:ext cx="11420281" cy="9717442"/>
            <a:chOff x="0" y="0"/>
            <a:chExt cx="3518426" cy="299380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518426" cy="2993805"/>
            </a:xfrm>
            <a:custGeom>
              <a:avLst/>
              <a:gdLst/>
              <a:ahLst/>
              <a:cxnLst/>
              <a:rect r="r" b="b" t="t" l="l"/>
              <a:pathLst>
                <a:path h="2993805" w="3518426">
                  <a:moveTo>
                    <a:pt x="0" y="0"/>
                  </a:moveTo>
                  <a:lnTo>
                    <a:pt x="3518426" y="0"/>
                  </a:lnTo>
                  <a:lnTo>
                    <a:pt x="3518426" y="2993805"/>
                  </a:lnTo>
                  <a:lnTo>
                    <a:pt x="0" y="2993805"/>
                  </a:lnTo>
                  <a:close/>
                </a:path>
              </a:pathLst>
            </a:custGeom>
            <a:solidFill>
              <a:srgbClr val="FFFFFF"/>
            </a:solidFill>
            <a:ln cap="sq">
              <a:noFill/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95250"/>
              <a:ext cx="3518426" cy="289855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0560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13133180" y="1469589"/>
            <a:ext cx="5154820" cy="4652333"/>
          </a:xfrm>
          <a:custGeom>
            <a:avLst/>
            <a:gdLst/>
            <a:ahLst/>
            <a:cxnLst/>
            <a:rect r="r" b="b" t="t" l="l"/>
            <a:pathLst>
              <a:path h="4652333" w="5154820">
                <a:moveTo>
                  <a:pt x="0" y="0"/>
                </a:moveTo>
                <a:lnTo>
                  <a:pt x="5154820" y="0"/>
                </a:lnTo>
                <a:lnTo>
                  <a:pt x="5154820" y="4652333"/>
                </a:lnTo>
                <a:lnTo>
                  <a:pt x="0" y="46523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  <a:ln cap="sq">
            <a:noFill/>
            <a:prstDash val="solid"/>
            <a:miter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6817999" y="5261610"/>
            <a:ext cx="5500426" cy="5133087"/>
          </a:xfrm>
          <a:custGeom>
            <a:avLst/>
            <a:gdLst/>
            <a:ahLst/>
            <a:cxnLst/>
            <a:rect r="r" b="b" t="t" l="l"/>
            <a:pathLst>
              <a:path h="5133087" w="5500426">
                <a:moveTo>
                  <a:pt x="0" y="0"/>
                </a:moveTo>
                <a:lnTo>
                  <a:pt x="5500426" y="0"/>
                </a:lnTo>
                <a:lnTo>
                  <a:pt x="5500426" y="5133087"/>
                </a:lnTo>
                <a:lnTo>
                  <a:pt x="0" y="513308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2318425" y="6121922"/>
            <a:ext cx="5969575" cy="4215870"/>
          </a:xfrm>
          <a:custGeom>
            <a:avLst/>
            <a:gdLst/>
            <a:ahLst/>
            <a:cxnLst/>
            <a:rect r="r" b="b" t="t" l="l"/>
            <a:pathLst>
              <a:path h="4215870" w="5969575">
                <a:moveTo>
                  <a:pt x="0" y="0"/>
                </a:moveTo>
                <a:lnTo>
                  <a:pt x="5969575" y="0"/>
                </a:lnTo>
                <a:lnTo>
                  <a:pt x="5969575" y="4215871"/>
                </a:lnTo>
                <a:lnTo>
                  <a:pt x="0" y="42158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657" r="0" b="-657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6817999" y="740972"/>
            <a:ext cx="6548568" cy="4285460"/>
          </a:xfrm>
          <a:custGeom>
            <a:avLst/>
            <a:gdLst/>
            <a:ahLst/>
            <a:cxnLst/>
            <a:rect r="r" b="b" t="t" l="l"/>
            <a:pathLst>
              <a:path h="4285460" w="6548568">
                <a:moveTo>
                  <a:pt x="0" y="0"/>
                </a:moveTo>
                <a:lnTo>
                  <a:pt x="6548568" y="0"/>
                </a:lnTo>
                <a:lnTo>
                  <a:pt x="6548568" y="4285460"/>
                </a:lnTo>
                <a:lnTo>
                  <a:pt x="0" y="428546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403889" y="939441"/>
            <a:ext cx="4319649" cy="7904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40"/>
              </a:lnSpc>
            </a:pPr>
            <a:r>
              <a:rPr lang="en-US" sz="5200">
                <a:solidFill>
                  <a:srgbClr val="2D3E96"/>
                </a:solidFill>
                <a:latin typeface="Garet Ultra-Bold"/>
              </a:rPr>
              <a:t>Altre analisi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6170630"/>
            <a:ext cx="4492653" cy="3087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30"/>
              </a:lnSpc>
            </a:pPr>
            <a:r>
              <a:rPr lang="en-US" sz="2100">
                <a:solidFill>
                  <a:srgbClr val="000000"/>
                </a:solidFill>
                <a:latin typeface="Garet"/>
              </a:rPr>
              <a:t>Abbiamo svolto ulteriori analisi, andando ad indagare nello specifico, dati su regioni e province, come i contagiati per provincia e le regioni con il maggior numero di guariti e una correlazione generale, per vedere eventuali collegamenti tra i parametri.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DAF8TuB9wJQ</dc:identifier>
  <dcterms:modified xsi:type="dcterms:W3CDTF">2011-08-01T06:04:30Z</dcterms:modified>
  <cp:revision>1</cp:revision>
  <dc:title>Test your knowledge of infectious diseases!</dc:title>
</cp:coreProperties>
</file>

<file path=docProps/thumbnail.jpeg>
</file>